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46" r:id="rId2"/>
  </p:sldMasterIdLst>
  <p:notesMasterIdLst>
    <p:notesMasterId r:id="rId24"/>
  </p:notesMasterIdLst>
  <p:handoutMasterIdLst>
    <p:handoutMasterId r:id="rId25"/>
  </p:handoutMasterIdLst>
  <p:sldIdLst>
    <p:sldId id="294" r:id="rId3"/>
    <p:sldId id="1303" r:id="rId4"/>
    <p:sldId id="1369" r:id="rId5"/>
    <p:sldId id="1366" r:id="rId6"/>
    <p:sldId id="1368" r:id="rId7"/>
    <p:sldId id="407" r:id="rId8"/>
    <p:sldId id="1365" r:id="rId9"/>
    <p:sldId id="1364" r:id="rId10"/>
    <p:sldId id="1359" r:id="rId11"/>
    <p:sldId id="1355" r:id="rId12"/>
    <p:sldId id="1351" r:id="rId13"/>
    <p:sldId id="1357" r:id="rId14"/>
    <p:sldId id="1363" r:id="rId15"/>
    <p:sldId id="1362" r:id="rId16"/>
    <p:sldId id="1361" r:id="rId17"/>
    <p:sldId id="1331" r:id="rId18"/>
    <p:sldId id="1346" r:id="rId19"/>
    <p:sldId id="1367" r:id="rId20"/>
    <p:sldId id="257" r:id="rId21"/>
    <p:sldId id="1358" r:id="rId22"/>
    <p:sldId id="134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, Cheng (IFPRI)" initials="QC(" lastIdx="1" clrIdx="0"/>
  <p:cmAuthor id="2" name="de Brauw, Alan (IFPRI)" initials="dBA(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D82E"/>
    <a:srgbClr val="435464"/>
    <a:srgbClr val="62BB46"/>
    <a:srgbClr val="439E2E"/>
    <a:srgbClr val="000000"/>
    <a:srgbClr val="89A527"/>
    <a:srgbClr val="EE283B"/>
    <a:srgbClr val="748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172" autoAdjust="0"/>
  </p:normalViewPr>
  <p:slideViewPr>
    <p:cSldViewPr snapToGrid="0">
      <p:cViewPr varScale="1">
        <p:scale>
          <a:sx n="121" d="100"/>
          <a:sy n="121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6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09C9F-CDE2-6649-9DC9-F2DCDF47A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21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3BBB4-83BA-4922-A4DB-9F70F816F70F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AA323-5059-4D56-8340-1C4053A31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7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D9AD8-3193-4DCA-B143-819DCFD1844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692150"/>
            <a:ext cx="6148387" cy="3459163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33E3EE-1163-4831-8D81-B81A7431B4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5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914403" cy="1676403"/>
          </a:xfrm>
          <a:prstGeom prst="rect">
            <a:avLst/>
          </a:prstGeom>
          <a:noFill/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1034322-4365-498E-A7FE-7A8714B6B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7" y="768095"/>
            <a:ext cx="7505703" cy="136245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CAN RUN TWO LINES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EA0D272-8C0C-4A3A-9299-20C6D47805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7" y="2161704"/>
            <a:ext cx="7505703" cy="5312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7C7A09-1B0D-478E-92A3-69BAA6FCE9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3733801"/>
            <a:ext cx="7505700" cy="248716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Title, Department/Division</a:t>
            </a:r>
            <a:br>
              <a:rPr lang="en-US"/>
            </a:br>
            <a:r>
              <a:rPr lang="en-US"/>
              <a:t>International Food Policy Research Institute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Location | Date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4B34-BC5C-4949-A54C-5644C653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CAEB3-A5D7-45AD-97E3-989A827E8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C0399-C42A-4512-B4F9-E4042AA3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6073C-04F6-472F-BF9A-24FD0BC4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05272-20AE-48C5-A15C-A18A0FA2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B236-4CD8-4EE5-9632-465AA1FE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15903-8CDF-40F7-B0CE-FB2AA6081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ED2B4-6787-4C6A-AFE1-43DEBB1F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E7955-0787-46E2-B8FB-B727D77C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938F7-AB8D-4DFB-83EF-DF78058F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25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9D47-8924-4D97-8F11-62BED446D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E6D1E-05E0-4A24-B48D-C9BEDD189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7F89F-E5AF-45A5-BDB8-DE9DB4A8D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60E4D-A5B3-463F-A3BE-411265C4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36020-D63D-4CD1-91E7-617BD38F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A3B9A-F299-4B85-92A1-E09C4815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8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DF5A-1542-47E3-8CD4-8B47C74C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D61E-BAAF-4E8E-AEBE-F69D06A5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12781-6399-4361-AA49-57761D55B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E65D0-73A9-4281-BC18-2FB59C96A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E6B152-A678-46DE-AF86-770243B3B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29EFD-D9E4-437A-BE11-1AF01E9B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1C531-8DFA-4EF4-B83D-4837B8A3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57045-C225-4CB7-BADC-E2E44075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2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07A7-1BE8-4227-844D-0FE3A177C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35462-0643-4BC8-A605-D19FA9B6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4A487-C0ED-4368-AFC7-307F821E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97680-2541-48DF-9145-4FAC7E1A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86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DB69C-3638-4841-91EF-549877F7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329DE-7488-4FB1-9ADA-7697E53C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838E-6801-48CD-AF84-AFAA75D9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8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6330-8126-43C1-AC3F-707267E7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7336-0A96-4225-8586-79BB29185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AFA66-18FE-4F2A-BBA3-42520CC1D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6A5AC-493B-4ECC-AC14-EDD91AFF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BA26F-554D-47F8-9C9B-D16A8BBE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03F2A-82BA-4E8F-B0D1-713C4D8D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8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311B-D1FC-4D19-AEA0-04B674F7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F0988-0CCF-43CD-A491-74A1295EB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9F465-4963-4BF3-AC2D-E59628B08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78A3-8127-4DBA-89CB-3BF6BFAF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A0E21-BAFF-4A9B-9EC5-80AA347B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EFF49-BA7F-476E-BA75-2C3009E6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8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81C21-2C27-4C9C-A2EB-F95C79A3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699B8-3C89-4D5B-9101-DC7728AEF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3034B-6671-423D-90A7-9F2C2E18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3B086-F0C0-429A-BD5E-ABE500B9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D25BC-A102-478A-BBF1-2A311963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CB92F-7B3C-42D3-8E10-C280EA9B2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EDA5E-7CFF-4DEB-A9BA-F3D972CDE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C8F9-514C-468E-93D3-7E57070A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95394-0269-46BB-A4B7-FD93EFB1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1975E-FCED-4EAD-A640-0BB07E7F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1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9334500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 typeface="Courier New" charset="0"/>
              <a:buChar char="o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608576" cy="43513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3124" y="1825625"/>
            <a:ext cx="4608576" cy="43513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659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43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37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94DD2-B736-4515-9F1A-B892D90F7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8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39545-C29A-4219-9954-8CBAD17CD47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9FDD7-F7E5-4BF5-ACCF-5D1D44779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7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FA4F-55A8-430A-8B93-AC4A79ACE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B78B5-DB80-45E7-8DFD-B46466C31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857BB-82AA-47F5-B7A2-C2359DF5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6AC6-B240-44A6-A6C4-3D07C186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D01D3-44CD-4A27-A9D8-1A7FE6EC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8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9334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334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A5AFE-9A4C-9443-92D6-A4D7FDF824DC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485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4C31E-DA4C-F44D-B44A-157C5C0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3" r:id="rId3"/>
    <p:sldLayoutId id="2147483743" r:id="rId4"/>
    <p:sldLayoutId id="2147483742" r:id="rId5"/>
    <p:sldLayoutId id="2147483744" r:id="rId6"/>
    <p:sldLayoutId id="2147483745" r:id="rId7"/>
    <p:sldLayoutId id="21474837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68" userDrawn="1">
          <p15:clr>
            <a:srgbClr val="F26B43"/>
          </p15:clr>
        </p15:guide>
        <p15:guide id="2" orient="horz" pos="912" userDrawn="1">
          <p15:clr>
            <a:srgbClr val="F26B43"/>
          </p15:clr>
        </p15:guide>
        <p15:guide id="4" orient="horz" pos="33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33DE8-8FD2-4A51-8435-D7EE671A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23EA6-86AF-4685-85A8-BD3D79844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8393F-51F4-4126-81AF-73B40FB67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A60A-0E9D-4CF0-A579-5F5A66AFFA0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642FB-4577-4C31-AC38-3945C3C51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217-E894-4394-94ED-ED1673853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3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hyperlink" Target="https://news.cornell.edu/stories/2022/09/study-unmask-true-cost-food-nys-agenci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hyperlink" Target="https://www.thelancet.com/article/S0140-6736(20)30677-2/fulltex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793376" y="1738312"/>
            <a:ext cx="10455089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Safeguarding Our Daily Bread:</a:t>
            </a:r>
          </a:p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Agrifood Systems Transformation for the Planet and for the Poor</a:t>
            </a:r>
          </a:p>
          <a:p>
            <a:pPr algn="ctr" eaLnBrk="0" hangingPunct="0"/>
            <a:endParaRPr lang="en-US" sz="32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Christopher B. Barrett</a:t>
            </a: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Cornell University</a:t>
            </a:r>
          </a:p>
          <a:p>
            <a:pPr algn="ctr" eaLnBrk="0" hangingPunct="0"/>
            <a:endParaRPr lang="en-US" sz="24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Presentation to COLLIS/Lumen Christi Institute program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Explorations in Integral Ecology: Science, Theology and Creation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Ithaca, NY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June 23, 2023</a:t>
            </a:r>
          </a:p>
          <a:p>
            <a:pPr algn="ctr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5124" name="Picture 5" descr="cu_logo_sml_150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55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3276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050" y="1253106"/>
            <a:ext cx="11723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Slowing agrifood productivity growth coupled with rising demand leaves the world vulnerable to ‘perfect storms’, which occur more often.</a:t>
            </a:r>
          </a:p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1. Climate change: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Fuel demand growth by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forced displacement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– climate refugees, droughts, etc. 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Mainly it retards productivity advances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and investment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Screen Shot 2021-10-28 at 1.59.27 PM.png" descr="Screen Shot 2021-10-28 at 1.59.27 PM.png">
            <a:extLst>
              <a:ext uri="{FF2B5EF4-FFF2-40B4-BE49-F238E27FC236}">
                <a16:creationId xmlns:a16="http://schemas.microsoft.com/office/drawing/2014/main" id="{FF6EDB09-F19E-DAF4-F4D5-1E12FE5E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842" y="3580134"/>
            <a:ext cx="4333609" cy="297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een Shot 2021-10-28 at 1.59.31 PM.png" descr="Screen Shot 2021-10-28 at 1.59.31 PM.png">
            <a:extLst>
              <a:ext uri="{FF2B5EF4-FFF2-40B4-BE49-F238E27FC236}">
                <a16:creationId xmlns:a16="http://schemas.microsoft.com/office/drawing/2014/main" id="{8D007A5A-E27E-0B8C-87ED-C86A3411E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14" y="3582748"/>
            <a:ext cx="4105332" cy="298890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ource: Ortiz-Bobea et al (Nature Climate Change, 2021)">
            <a:extLst>
              <a:ext uri="{FF2B5EF4-FFF2-40B4-BE49-F238E27FC236}">
                <a16:creationId xmlns:a16="http://schemas.microsoft.com/office/drawing/2014/main" id="{E8DA8F60-A559-0690-AAB5-7E37D9472ADF}"/>
              </a:ext>
            </a:extLst>
          </p:cNvPr>
          <p:cNvSpPr txBox="1"/>
          <p:nvPr/>
        </p:nvSpPr>
        <p:spPr>
          <a:xfrm>
            <a:off x="3999728" y="6468857"/>
            <a:ext cx="5312801" cy="3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3900">
                <a:solidFill>
                  <a:srgbClr val="53585F"/>
                </a:solidFill>
              </a:defRPr>
            </a:lvl1pPr>
          </a:lstStyle>
          <a:p>
            <a:r>
              <a:rPr sz="1600" dirty="0">
                <a:latin typeface="Georgia" panose="02040502050405020303" pitchFamily="18" charset="0"/>
              </a:rPr>
              <a:t>Source: Ortiz-Bobea et al (</a:t>
            </a:r>
            <a:r>
              <a:rPr sz="1600" i="1" dirty="0">
                <a:latin typeface="Georgia" panose="02040502050405020303" pitchFamily="18" charset="0"/>
              </a:rPr>
              <a:t>Nature Climate Change</a:t>
            </a:r>
            <a:r>
              <a:rPr sz="1600" dirty="0">
                <a:latin typeface="Georgia" panose="02040502050405020303" pitchFamily="18" charset="0"/>
              </a:rPr>
              <a:t>, 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F9C56-402B-FF87-CA0C-FE7380800598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</p:spTree>
    <p:extLst>
      <p:ext uri="{BB962C8B-B14F-4D97-AF65-F5344CB8AC3E}">
        <p14:creationId xmlns:p14="http://schemas.microsoft.com/office/powerpoint/2010/main" val="268807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3276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0193" y="1208660"/>
            <a:ext cx="11385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2. Conflict: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&gt;89mn forcibly displaced +~15mn Ukraine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this year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… highest on record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Conflict-affected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nations &gt;75% of stunted children globally (FAO et al. 2017) 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Pop. in fragile settings growing.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&gt;2bn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now, ~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80% world’s poor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(OECD 2018)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A316185-2026-F1F4-F3D5-72DCB3917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/>
          <a:stretch/>
        </p:blipFill>
        <p:spPr bwMode="auto">
          <a:xfrm>
            <a:off x="9866888" y="3586319"/>
            <a:ext cx="2172968" cy="317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1DE467-B3AE-4BD5-AFB5-372166932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357" y="5332388"/>
            <a:ext cx="3962400" cy="1553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5F6B3-E20A-B46D-33CE-8BA802FBF83F}"/>
              </a:ext>
            </a:extLst>
          </p:cNvPr>
          <p:cNvSpPr txBox="1"/>
          <p:nvPr/>
        </p:nvSpPr>
        <p:spPr>
          <a:xfrm>
            <a:off x="784927" y="3778981"/>
            <a:ext cx="11021353" cy="155340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Food insecurity destabilizes societies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lacking strong social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safety nets. Unrest in ~50 nations 2007-12. Sri Lanka now.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And climate change makes it worse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…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C71F7-07F1-0DB1-D781-AE803FDA3473}"/>
              </a:ext>
            </a:extLst>
          </p:cNvPr>
          <p:cNvSpPr txBox="1"/>
          <p:nvPr/>
        </p:nvSpPr>
        <p:spPr>
          <a:xfrm>
            <a:off x="5293540" y="6580437"/>
            <a:ext cx="3962400" cy="25032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Georgia" pitchFamily="18" charset="0"/>
              </a:rPr>
              <a:t>(Hsiang et al. 2013)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5ECCC-3C09-C2BE-436F-5F162E1850FB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</p:spTree>
    <p:extLst>
      <p:ext uri="{BB962C8B-B14F-4D97-AF65-F5344CB8AC3E}">
        <p14:creationId xmlns:p14="http://schemas.microsoft.com/office/powerpoint/2010/main" val="39847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3253" y="1208571"/>
            <a:ext cx="11385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3. Macroeconomic growth and stability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Poverty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is main cause of food insecurity.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COVID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slowed growth; poverty rose. Macro instability fuels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flight to dollar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, debt/food prices worsen in LMICs.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&gt;3 bn cannot afford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 healthy diet.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Safety nets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are currently insufficient.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6E1777D9-B436-A1D0-F9E2-E57723705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2" y="2802853"/>
            <a:ext cx="5712556" cy="3967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76D9C-DFB8-6D4B-3BD3-22A8275340BE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</p:spTree>
    <p:extLst>
      <p:ext uri="{BB962C8B-B14F-4D97-AF65-F5344CB8AC3E}">
        <p14:creationId xmlns:p14="http://schemas.microsoft.com/office/powerpoint/2010/main" val="204540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A22E2F7A-178F-4FBF-B129-553A9917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97" y="2400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9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2EDA17A7-13BA-423F-8FD2-9E1A0017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3" y="5037475"/>
            <a:ext cx="65913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9">
            <a:extLst>
              <a:ext uri="{FF2B5EF4-FFF2-40B4-BE49-F238E27FC236}">
                <a16:creationId xmlns:a16="http://schemas.microsoft.com/office/drawing/2014/main" id="{F3703CE3-C04B-4729-BC23-2DDB5826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979" y="-2131657"/>
            <a:ext cx="5504233" cy="24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2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7F44DFAA-F738-433D-87BF-0D7F448B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00" y="1343533"/>
            <a:ext cx="3932248" cy="552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D39A221-C4E6-40DC-A4EE-3D4AC5F17CB5}"/>
              </a:ext>
            </a:extLst>
          </p:cNvPr>
          <p:cNvSpPr txBox="1">
            <a:spLocks/>
          </p:cNvSpPr>
          <p:nvPr/>
        </p:nvSpPr>
        <p:spPr>
          <a:xfrm>
            <a:off x="698653" y="1341382"/>
            <a:ext cx="7328647" cy="314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Rising real prices and sustainability/health concerns induce investment/innovation.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Global agrifood tech VC investment $52bn in 2021 … up 85% over 2020 and ~600% vs. 2016!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Many promising pre-emergent/emergent science, technology and innovations (STI) advances of variable deployment readiness. 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9408C812-473C-4D67-A467-67C7EA2B8D43}"/>
              </a:ext>
            </a:extLst>
          </p:cNvPr>
          <p:cNvSpPr txBox="1">
            <a:spLocks/>
          </p:cNvSpPr>
          <p:nvPr/>
        </p:nvSpPr>
        <p:spPr bwMode="auto">
          <a:xfrm>
            <a:off x="7131871" y="106959"/>
            <a:ext cx="4686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Induced innovation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F61BF6-1C09-CB63-B607-13429E394B64}"/>
              </a:ext>
            </a:extLst>
          </p:cNvPr>
          <p:cNvSpPr txBox="1">
            <a:spLocks/>
          </p:cNvSpPr>
          <p:nvPr/>
        </p:nvSpPr>
        <p:spPr>
          <a:xfrm>
            <a:off x="698653" y="5914798"/>
            <a:ext cx="6772949" cy="107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Massive change is coming. 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5114166" y="340649"/>
            <a:ext cx="6659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The innovation imperative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5334-D5DE-F2BC-44F9-4300979573DD}"/>
              </a:ext>
            </a:extLst>
          </p:cNvPr>
          <p:cNvSpPr txBox="1"/>
          <p:nvPr/>
        </p:nvSpPr>
        <p:spPr>
          <a:xfrm>
            <a:off x="915075" y="1386579"/>
            <a:ext cx="10567524" cy="20994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The objectives of 21</a:t>
            </a:r>
            <a:r>
              <a:rPr lang="en-US" sz="2400" baseline="30000" dirty="0">
                <a:solidFill>
                  <a:schemeClr val="bg1"/>
                </a:solidFill>
                <a:latin typeface="Georgia" pitchFamily="18" charset="0"/>
              </a:rPr>
              <a:t>st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century agrifood system innovation are shifting.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Profit-seeking less by boosting yields than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relieving land/water/ chemical constraints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and not from growing more calories but rather by meeting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rising consumer demand for non-caloric attributes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. </a:t>
            </a:r>
            <a:endParaRPr lang="en-US" sz="24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B29E421-D7F7-54AF-0943-9A73650DA90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30277" r="68269" b="49399"/>
          <a:stretch/>
        </p:blipFill>
        <p:spPr bwMode="auto">
          <a:xfrm>
            <a:off x="7078536" y="3039799"/>
            <a:ext cx="3429624" cy="2333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9482835-A634-354B-ABFC-DE2CA283A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8" y="3039799"/>
            <a:ext cx="2314996" cy="3268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2737-4B5E-4208-80AC-71A5E21AE3BD}"/>
              </a:ext>
            </a:extLst>
          </p:cNvPr>
          <p:cNvSpPr txBox="1"/>
          <p:nvPr/>
        </p:nvSpPr>
        <p:spPr>
          <a:xfrm>
            <a:off x="7841182" y="3547255"/>
            <a:ext cx="3528128" cy="276077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2400" dirty="0"/>
              <a:t>Like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558D9-982E-BEE0-6A30-5599332F3399}"/>
              </a:ext>
            </a:extLst>
          </p:cNvPr>
          <p:cNvSpPr txBox="1"/>
          <p:nvPr/>
        </p:nvSpPr>
        <p:spPr>
          <a:xfrm>
            <a:off x="3706153" y="5524268"/>
            <a:ext cx="7864061" cy="99308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Solutions are never just technical. 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Like prior successful AFS transformations, must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bundle both technological and socio-economic innovations. 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84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5E234FC-5B8F-88E8-E35A-340551812CC5}"/>
              </a:ext>
            </a:extLst>
          </p:cNvPr>
          <p:cNvSpPr txBox="1">
            <a:spLocks/>
          </p:cNvSpPr>
          <p:nvPr/>
        </p:nvSpPr>
        <p:spPr>
          <a:xfrm>
            <a:off x="380326" y="1820977"/>
            <a:ext cx="10901440" cy="1947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Policy/regulatory obstacles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: IP thickets, anti-science movements, protectionist labeling laws, etc.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Level informational playing fields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for LMICs through open source sharing of precompetitive data to crowd in public/philanthropic investments.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Need more R&amp;D, but R&amp;D without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policy/social change underdelivers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					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Wingdings" charset="2"/>
              <a:buAutoNum type="arabicPeriod"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Wingdings" charset="2"/>
              <a:buAutoNum type="arabicPeriod"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413C50-FF1E-082D-6F0B-E178695A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637" y="3910577"/>
            <a:ext cx="2734256" cy="2807713"/>
          </a:xfrm>
          <a:prstGeom prst="rect">
            <a:avLst/>
          </a:prstGeom>
        </p:spPr>
      </p:pic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A22E2F7A-178F-4FBF-B129-553A9917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97" y="2400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3703CE3-C04B-4729-BC23-2DDB5826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979" y="-2131657"/>
            <a:ext cx="5504233" cy="24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4AA48-2A3F-A9D9-CEE0-72E83A3C311F}"/>
              </a:ext>
            </a:extLst>
          </p:cNvPr>
          <p:cNvSpPr txBox="1"/>
          <p:nvPr/>
        </p:nvSpPr>
        <p:spPr>
          <a:xfrm>
            <a:off x="5785806" y="340649"/>
            <a:ext cx="616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Accelerate AFS transformation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61CA0-35DA-48DB-030B-E11480B6A5FA}"/>
              </a:ext>
            </a:extLst>
          </p:cNvPr>
          <p:cNvSpPr txBox="1"/>
          <p:nvPr/>
        </p:nvSpPr>
        <p:spPr>
          <a:xfrm>
            <a:off x="380326" y="1155966"/>
            <a:ext cx="1150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Must shorten lag from AFS R&amp;D to impact at scale (presently 10-20 </a:t>
            </a:r>
            <a:r>
              <a:rPr lang="en-US" sz="2400" b="1" dirty="0" err="1">
                <a:solidFill>
                  <a:schemeClr val="bg1"/>
                </a:solidFill>
                <a:latin typeface="Georgia" pitchFamily="18" charset="0"/>
              </a:rPr>
              <a:t>yrs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0F17E-62D9-59B6-A062-FE1BC4AA0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813" y="4022714"/>
            <a:ext cx="1905000" cy="2695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FB18EC-3014-C3B2-B205-B6466D8268DB}"/>
              </a:ext>
            </a:extLst>
          </p:cNvPr>
          <p:cNvSpPr txBox="1"/>
          <p:nvPr/>
        </p:nvSpPr>
        <p:spPr>
          <a:xfrm>
            <a:off x="9131053" y="6549362"/>
            <a:ext cx="2665423" cy="33785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(Herrero et al. </a:t>
            </a:r>
            <a:r>
              <a:rPr lang="en-US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Nature Food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 2020)</a:t>
            </a:r>
          </a:p>
          <a:p>
            <a:pPr algn="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6E44B-B96C-2AA7-BF86-C948CEE9C9B7}"/>
              </a:ext>
            </a:extLst>
          </p:cNvPr>
          <p:cNvSpPr txBox="1"/>
          <p:nvPr/>
        </p:nvSpPr>
        <p:spPr>
          <a:xfrm>
            <a:off x="8848304" y="4857233"/>
            <a:ext cx="914400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50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7" y="1375119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Decoupling food production from land is increasingly culturally, economically, technologically feasible. Crucial for climate and infectious disease control.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5033246" y="106959"/>
            <a:ext cx="690425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De-</a:t>
            </a:r>
            <a:r>
              <a:rPr lang="en-US" sz="3000" b="1" kern="0" dirty="0" err="1">
                <a:latin typeface="Georgia" pitchFamily="18" charset="0"/>
                <a:ea typeface="+mj-ea"/>
                <a:cs typeface="+mj-cs"/>
              </a:rPr>
              <a:t>agrarianization</a:t>
            </a:r>
            <a:endParaRPr lang="en-US" sz="3000" b="1" kern="0" dirty="0">
              <a:latin typeface="Georgia" pitchFamily="18" charset="0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205E20-650C-4768-9A6C-46511E4A3166}"/>
              </a:ext>
            </a:extLst>
          </p:cNvPr>
          <p:cNvGrpSpPr/>
          <p:nvPr/>
        </p:nvGrpSpPr>
        <p:grpSpPr>
          <a:xfrm>
            <a:off x="8212314" y="4643956"/>
            <a:ext cx="3688580" cy="2214044"/>
            <a:chOff x="-26071" y="3024269"/>
            <a:chExt cx="4349956" cy="32346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1568D3-F6A1-456E-9234-DD6EE741404B}"/>
                </a:ext>
              </a:extLst>
            </p:cNvPr>
            <p:cNvSpPr txBox="1"/>
            <p:nvPr/>
          </p:nvSpPr>
          <p:spPr>
            <a:xfrm>
              <a:off x="-26071" y="5854191"/>
              <a:ext cx="4055616" cy="40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Gerry Machen/Creative Commons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2B3E1C-A72D-425B-A6AD-B6C04ABF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42" y="3024269"/>
              <a:ext cx="4239443" cy="282992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95C6AE-457F-477B-970C-B384C16101E9}"/>
              </a:ext>
            </a:extLst>
          </p:cNvPr>
          <p:cNvGrpSpPr/>
          <p:nvPr/>
        </p:nvGrpSpPr>
        <p:grpSpPr>
          <a:xfrm>
            <a:off x="4406995" y="2265769"/>
            <a:ext cx="3337083" cy="2268132"/>
            <a:chOff x="4616614" y="4395932"/>
            <a:chExt cx="3879041" cy="2462068"/>
          </a:xfrm>
        </p:grpSpPr>
        <p:pic>
          <p:nvPicPr>
            <p:cNvPr id="4098" name="Picture 2" descr="This Soil-less Farming Will Reduce Water Usage By 95%!">
              <a:extLst>
                <a:ext uri="{FF2B5EF4-FFF2-40B4-BE49-F238E27FC236}">
                  <a16:creationId xmlns:a16="http://schemas.microsoft.com/office/drawing/2014/main" id="{159A07F0-6813-4659-9A69-23CAEBE45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614" y="4395932"/>
              <a:ext cx="3879041" cy="218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D55DD5-160D-422E-98FA-3CF5D7D74257}"/>
                </a:ext>
              </a:extLst>
            </p:cNvPr>
            <p:cNvSpPr txBox="1"/>
            <p:nvPr/>
          </p:nvSpPr>
          <p:spPr>
            <a:xfrm>
              <a:off x="4616614" y="6581001"/>
              <a:ext cx="3286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Betterindia.com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7DFF1D-0988-414A-A5D0-2098388F205F}"/>
              </a:ext>
            </a:extLst>
          </p:cNvPr>
          <p:cNvGrpSpPr/>
          <p:nvPr/>
        </p:nvGrpSpPr>
        <p:grpSpPr>
          <a:xfrm>
            <a:off x="8242665" y="2242606"/>
            <a:ext cx="3244861" cy="2291294"/>
            <a:chOff x="7837529" y="2623692"/>
            <a:chExt cx="3684574" cy="3040429"/>
          </a:xfrm>
        </p:grpSpPr>
        <p:pic>
          <p:nvPicPr>
            <p:cNvPr id="4100" name="Picture 4" descr="Image may contain Human Person Helmet Clothing and Apparel">
              <a:extLst>
                <a:ext uri="{FF2B5EF4-FFF2-40B4-BE49-F238E27FC236}">
                  <a16:creationId xmlns:a16="http://schemas.microsoft.com/office/drawing/2014/main" id="{38C320B5-7071-40D5-9B10-3503A5C95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529" y="2623692"/>
              <a:ext cx="3684574" cy="27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1FAAE0-18F8-4BDE-9638-95241070F1E0}"/>
                </a:ext>
              </a:extLst>
            </p:cNvPr>
            <p:cNvSpPr txBox="1"/>
            <p:nvPr/>
          </p:nvSpPr>
          <p:spPr>
            <a:xfrm>
              <a:off x="8219452" y="5387122"/>
              <a:ext cx="3286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Beck Deifenbach/Reuters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E1799D0-93A4-9464-BA30-93E482FB5A67}"/>
              </a:ext>
            </a:extLst>
          </p:cNvPr>
          <p:cNvSpPr txBox="1"/>
          <p:nvPr/>
        </p:nvSpPr>
        <p:spPr>
          <a:xfrm>
            <a:off x="842897" y="4586981"/>
            <a:ext cx="7642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Inevitable. Learn the lesson of rennet.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Must manage de-</a:t>
            </a:r>
            <a:r>
              <a:rPr lang="en-US" sz="2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agrarianization’s</a:t>
            </a: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creative destruction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proactively. Build </a:t>
            </a:r>
            <a:r>
              <a:rPr lang="en-US" sz="2400" b="1" dirty="0">
                <a:solidFill>
                  <a:srgbClr val="000000"/>
                </a:solidFill>
                <a:latin typeface="Georgia" panose="02040502050405020303" pitchFamily="18" charset="0"/>
                <a:ea typeface="DengXian" panose="02010600030101010101" pitchFamily="2" charset="-122"/>
              </a:rPr>
              <a:t>rural livelihood opportunities: farm carbon, solar, wind and wildlife; CEA in idle, low-cost structures.</a:t>
            </a:r>
            <a:endParaRPr lang="en-US" sz="2400" dirty="0">
              <a:effectLst/>
              <a:latin typeface="Georgia" panose="02040502050405020303" pitchFamily="18" charset="0"/>
              <a:ea typeface="DengXian" panose="02010600030101010101" pitchFamily="2" charset="-122"/>
            </a:endParaRPr>
          </a:p>
        </p:txBody>
      </p:sp>
      <p:pic>
        <p:nvPicPr>
          <p:cNvPr id="13" name="Picture 12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452B67DA-D5B7-C3F0-4422-A9F1034CE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4" y="2265769"/>
            <a:ext cx="3020608" cy="20129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07B781-E000-BD41-22DB-281DD3EC09AE}"/>
              </a:ext>
            </a:extLst>
          </p:cNvPr>
          <p:cNvSpPr txBox="1"/>
          <p:nvPr/>
        </p:nvSpPr>
        <p:spPr>
          <a:xfrm>
            <a:off x="1086788" y="4278721"/>
            <a:ext cx="282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Photo: Wallace Woon (Straits Times)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6" y="1346620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Need cheap food for the poor. But cheap food inevitably induces loss and waste.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Recapture the nutrients as feed and fertilizer to help de-agrarianize! 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7251200" y="106959"/>
            <a:ext cx="4686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Circularity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799D0-93A4-9464-BA30-93E482FB5A67}"/>
              </a:ext>
            </a:extLst>
          </p:cNvPr>
          <p:cNvSpPr txBox="1"/>
          <p:nvPr/>
        </p:nvSpPr>
        <p:spPr>
          <a:xfrm>
            <a:off x="713863" y="5743665"/>
            <a:ext cx="11043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Can maintain 2/3 animal-source foods consumption w/o food-feed competition. 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DengXian" panose="02010600030101010101" pitchFamily="2" charset="-122"/>
              </a:rPr>
              <a:t>Reduce cost and geopolitical/mkt vulnerability to NPK supply disruption.</a:t>
            </a:r>
            <a:endParaRPr lang="en-US" sz="2400" dirty="0">
              <a:effectLst/>
              <a:latin typeface="Georgia" panose="02040502050405020303" pitchFamily="18" charset="0"/>
              <a:ea typeface="DengXian" panose="02010600030101010101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ACC971-950F-D910-D269-CD210F2E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548" y="2478983"/>
            <a:ext cx="3076721" cy="2819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08A6-8182-B239-3C79-1402F9A1A86E}"/>
              </a:ext>
            </a:extLst>
          </p:cNvPr>
          <p:cNvSpPr txBox="1"/>
          <p:nvPr/>
        </p:nvSpPr>
        <p:spPr>
          <a:xfrm>
            <a:off x="864560" y="5113659"/>
            <a:ext cx="701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Credits: Sanergy; Andrew Simons et al.; Jason Quah, Straits Times; H. Van Zanten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2" descr="A picture containing person, salamander, frog, eaten&#10;&#10;Description automatically generated">
            <a:extLst>
              <a:ext uri="{FF2B5EF4-FFF2-40B4-BE49-F238E27FC236}">
                <a16:creationId xmlns:a16="http://schemas.microsoft.com/office/drawing/2014/main" id="{307D88DB-5E89-96C1-AF7A-681480058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4" r="24959" b="1"/>
          <a:stretch/>
        </p:blipFill>
        <p:spPr>
          <a:xfrm>
            <a:off x="6491729" y="2934476"/>
            <a:ext cx="2234690" cy="2128106"/>
          </a:xfrm>
          <a:prstGeom prst="rect">
            <a:avLst/>
          </a:prstGeom>
        </p:spPr>
      </p:pic>
      <p:pic>
        <p:nvPicPr>
          <p:cNvPr id="14" name="Picture 13" descr="A picture containing text, outdoor, rock, blue&#10;&#10;Description automatically generated">
            <a:extLst>
              <a:ext uri="{FF2B5EF4-FFF2-40B4-BE49-F238E27FC236}">
                <a16:creationId xmlns:a16="http://schemas.microsoft.com/office/drawing/2014/main" id="{6C61A523-4BAD-0303-DAA9-A076FBBBD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9" y="3012384"/>
            <a:ext cx="2722876" cy="2050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5B9A7-2AB8-801C-9413-751678D9B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916" y="3027084"/>
            <a:ext cx="2860012" cy="20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6" y="1346620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Most AFS 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jobs, ultra-processing/fortification, and value creation (~3/4 globally!) occur post-farmgate and that share grows with incomes and ag TFP growth.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Big environmental impacts, too. Businesses drive AFS transformation!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Downstream changes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554DAE-650A-06DB-A0C9-3E82FCC9BC3E}"/>
              </a:ext>
            </a:extLst>
          </p:cNvPr>
          <p:cNvGrpSpPr/>
          <p:nvPr/>
        </p:nvGrpSpPr>
        <p:grpSpPr>
          <a:xfrm>
            <a:off x="48700" y="3992147"/>
            <a:ext cx="4628299" cy="2739642"/>
            <a:chOff x="454263" y="2866454"/>
            <a:chExt cx="4628299" cy="27396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8721D3-962A-921E-5E55-3187567B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263" y="2866454"/>
              <a:ext cx="4628299" cy="24598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06DD4F-B798-1390-491B-5DC9CF568E64}"/>
                </a:ext>
              </a:extLst>
            </p:cNvPr>
            <p:cNvSpPr txBox="1"/>
            <p:nvPr/>
          </p:nvSpPr>
          <p:spPr>
            <a:xfrm>
              <a:off x="508905" y="5329097"/>
              <a:ext cx="2893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Source: Yi et al., </a:t>
              </a:r>
              <a:r>
                <a:rPr lang="it-IT" sz="12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Nature Food </a:t>
              </a:r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2021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DCB494-18C7-2638-4D96-4252002B048C}"/>
              </a:ext>
            </a:extLst>
          </p:cNvPr>
          <p:cNvGrpSpPr/>
          <p:nvPr/>
        </p:nvGrpSpPr>
        <p:grpSpPr>
          <a:xfrm>
            <a:off x="4314687" y="3564210"/>
            <a:ext cx="7877313" cy="3186831"/>
            <a:chOff x="4078212" y="2696264"/>
            <a:chExt cx="7877313" cy="31868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88F49-EB05-79BB-E58C-7422518BE56E}"/>
                </a:ext>
              </a:extLst>
            </p:cNvPr>
            <p:cNvSpPr txBox="1"/>
            <p:nvPr/>
          </p:nvSpPr>
          <p:spPr>
            <a:xfrm>
              <a:off x="6560315" y="5606096"/>
              <a:ext cx="2893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Source: Barrett et al., </a:t>
              </a:r>
              <a:r>
                <a:rPr lang="it-IT" sz="12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J. Econ.Lit. </a:t>
              </a:r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2022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289589-EA94-5F97-BEA0-12E9BD66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3220" y="3124201"/>
              <a:ext cx="3762305" cy="23871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B33E34-84DA-8285-A39D-64CED418D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8212" y="3048000"/>
              <a:ext cx="4169781" cy="24833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252AA2-6ED3-B9F9-7E35-9668BCC632E7}"/>
                </a:ext>
              </a:extLst>
            </p:cNvPr>
            <p:cNvSpPr txBox="1"/>
            <p:nvPr/>
          </p:nvSpPr>
          <p:spPr>
            <a:xfrm>
              <a:off x="4802836" y="2696264"/>
              <a:ext cx="65800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Georgia" pitchFamily="18" charset="0"/>
                </a:rPr>
                <a:t>LMIC grocery stores	        LMIC MNC food service</a:t>
              </a:r>
              <a:endParaRPr lang="en-US" sz="2000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502B0A4-E0D0-56D3-7372-05CFC268AF1D}"/>
              </a:ext>
            </a:extLst>
          </p:cNvPr>
          <p:cNvSpPr txBox="1"/>
          <p:nvPr/>
        </p:nvSpPr>
        <p:spPr>
          <a:xfrm>
            <a:off x="663546" y="2800662"/>
            <a:ext cx="10795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Consumers and downstream firms increasingly drive AFS change!</a:t>
            </a:r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4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1977" y="2683140"/>
            <a:ext cx="637083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133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2125" y="1076482"/>
            <a:ext cx="4552389" cy="169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667"/>
              </a:lnSpc>
            </a:pPr>
            <a:r>
              <a:rPr lang="en-US" sz="9600" dirty="0">
                <a:solidFill>
                  <a:srgbClr val="EF4035"/>
                </a:solidFill>
                <a:latin typeface="Georgia" panose="02040502050405020303" pitchFamily="18" charset="0"/>
              </a:rPr>
              <a:t>$1.2B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0518" y="2633414"/>
            <a:ext cx="4552389" cy="63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The amount New York state agencies spend each year purchasing food.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52384" y="654051"/>
            <a:ext cx="3253817" cy="41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200" spc="18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pic>
        <p:nvPicPr>
          <p:cNvPr id="13" name="Picture 5" descr="cu_logo_sml_150_ppt">
            <a:extLst>
              <a:ext uri="{FF2B5EF4-FFF2-40B4-BE49-F238E27FC236}">
                <a16:creationId xmlns:a16="http://schemas.microsoft.com/office/drawing/2014/main" id="{F5837849-A564-3535-5994-C3BF199E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68DB9B-671F-E1A1-EFFA-0C388C400ADB}"/>
              </a:ext>
            </a:extLst>
          </p:cNvPr>
          <p:cNvSpPr txBox="1"/>
          <p:nvPr/>
        </p:nvSpPr>
        <p:spPr>
          <a:xfrm>
            <a:off x="5485502" y="1447800"/>
            <a:ext cx="648550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Current law requires state agencies to procure food from the lowest qualified budder.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Those prices don’t reflect important (+ and -) externalities like job creation, GHG emissions, nutrient content. This hides the true, longer-term cost of food to NY taxpayers.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And NY producers/processors disadvantaged by NY laws/regulations.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True cost pricing to induce ‘race to the top’ and level the playing field for NY suppliers.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F028D-4BB9-D368-C2F9-94B2E42F8F8E}"/>
              </a:ext>
            </a:extLst>
          </p:cNvPr>
          <p:cNvSpPr txBox="1"/>
          <p:nvPr/>
        </p:nvSpPr>
        <p:spPr>
          <a:xfrm>
            <a:off x="5587550" y="6394166"/>
            <a:ext cx="5835562" cy="24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u="sng" spc="42" dirty="0" err="1">
                <a:solidFill>
                  <a:schemeClr val="bg1"/>
                </a:solidFill>
                <a:latin typeface="Work Sans 2"/>
              </a:rPr>
              <a:t>cals.cornell.edu</a:t>
            </a:r>
            <a:r>
              <a:rPr lang="en-US" sz="1400" u="sng" spc="42" dirty="0">
                <a:solidFill>
                  <a:schemeClr val="bg1"/>
                </a:solidFill>
                <a:latin typeface="Work Sans 2"/>
              </a:rPr>
              <a:t>/food-systems-global-change/true-cost-food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E98E70E7-600A-D5E3-DC0B-0D63F11964B9}"/>
              </a:ext>
            </a:extLst>
          </p:cNvPr>
          <p:cNvGrpSpPr>
            <a:grpSpLocks noChangeAspect="1"/>
          </p:cNvGrpSpPr>
          <p:nvPr/>
        </p:nvGrpSpPr>
        <p:grpSpPr>
          <a:xfrm>
            <a:off x="712125" y="3536747"/>
            <a:ext cx="4334512" cy="5714839"/>
            <a:chOff x="1111911" y="0"/>
            <a:chExt cx="4525579" cy="5966752"/>
          </a:xfrm>
        </p:grpSpPr>
        <p:sp>
          <p:nvSpPr>
            <p:cNvPr id="17" name="Freeform 8">
              <a:hlinkClick r:id="rId4" tooltip="https://news.cornell.edu/stories/2022/09/study-unmask-true-cost-food-nys-agencies"/>
              <a:extLst>
                <a:ext uri="{FF2B5EF4-FFF2-40B4-BE49-F238E27FC236}">
                  <a16:creationId xmlns:a16="http://schemas.microsoft.com/office/drawing/2014/main" id="{399CC373-5FA6-8911-69C0-D3EEE40129B1}"/>
                </a:ext>
              </a:extLst>
            </p:cNvPr>
            <p:cNvSpPr/>
            <p:nvPr/>
          </p:nvSpPr>
          <p:spPr>
            <a:xfrm>
              <a:off x="1111911" y="0"/>
              <a:ext cx="4525579" cy="5966752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30821" t="-1" r="-25436" b="-164843"/>
              </a:stretch>
            </a:blipFill>
          </p:spPr>
        </p:sp>
      </p:grpSp>
      <p:sp>
        <p:nvSpPr>
          <p:cNvPr id="18" name="Title 5">
            <a:extLst>
              <a:ext uri="{FF2B5EF4-FFF2-40B4-BE49-F238E27FC236}">
                <a16:creationId xmlns:a16="http://schemas.microsoft.com/office/drawing/2014/main" id="{59EB4F9E-38BB-BF70-3C92-E1176106D4F9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True cost pricing</a:t>
            </a:r>
          </a:p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in public procurement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latin typeface="Georgia" pitchFamily="18" charset="0"/>
              </a:rPr>
              <a:t>Laudato</a:t>
            </a:r>
            <a:r>
              <a:rPr lang="en-US" sz="2800" b="1" dirty="0">
                <a:latin typeface="Georgia" pitchFamily="18" charset="0"/>
              </a:rPr>
              <a:t> Si’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C3E5F-AF45-5BDB-E71D-F4408FF9129C}"/>
              </a:ext>
            </a:extLst>
          </p:cNvPr>
          <p:cNvSpPr txBox="1"/>
          <p:nvPr/>
        </p:nvSpPr>
        <p:spPr>
          <a:xfrm>
            <a:off x="761296" y="1505682"/>
            <a:ext cx="10669407" cy="60126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Pope Francis’ encyclical begins with a quote from St. Francis’ canticle of the creatures:</a:t>
            </a:r>
          </a:p>
          <a:p>
            <a:pPr algn="r"/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6DAEC-10F0-99BD-AA41-F3AD9F06E107}"/>
              </a:ext>
            </a:extLst>
          </p:cNvPr>
          <p:cNvSpPr txBox="1"/>
          <p:nvPr/>
        </p:nvSpPr>
        <p:spPr>
          <a:xfrm>
            <a:off x="1103362" y="2790265"/>
            <a:ext cx="10327341" cy="207084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it-IT" sz="2400" b="0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Laudato si, mi Signore, 	</a:t>
            </a:r>
            <a:r>
              <a:rPr lang="it-IT" sz="24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		Praise be to you, my Lord,</a:t>
            </a:r>
          </a:p>
          <a:p>
            <a:r>
              <a:rPr lang="it-IT" sz="2400" b="0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per sora nostra matre Terra,</a:t>
            </a:r>
            <a:r>
              <a:rPr lang="it-IT" sz="24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		through our Sister, Mother Earth,</a:t>
            </a:r>
            <a:br>
              <a:rPr lang="it-IT" sz="24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it-IT" sz="2400" b="0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la quale ne sustenta et gouerna,</a:t>
            </a:r>
            <a:r>
              <a:rPr lang="it-IT" sz="24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		who sustains and governs us,</a:t>
            </a:r>
            <a:br>
              <a:rPr lang="it-IT" sz="24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it-IT" sz="2400" b="0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et produce diuersi fructi </a:t>
            </a:r>
            <a:r>
              <a:rPr lang="it-IT" sz="24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			and who produces various fruit</a:t>
            </a:r>
          </a:p>
          <a:p>
            <a:r>
              <a:rPr lang="it-IT" sz="2400" b="0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con coloriti fior et herba.	</a:t>
            </a:r>
            <a:r>
              <a:rPr lang="it-IT" sz="24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		With colored flowers and herbs.</a:t>
            </a:r>
            <a:endParaRPr lang="en-US" sz="2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88C39-3716-757E-9B7C-469149E21BD9}"/>
              </a:ext>
            </a:extLst>
          </p:cNvPr>
          <p:cNvSpPr txBox="1"/>
          <p:nvPr/>
        </p:nvSpPr>
        <p:spPr>
          <a:xfrm>
            <a:off x="761296" y="4958933"/>
            <a:ext cx="10669407" cy="60126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Pope Francis clearly explains the centrality of the Earth and all its creatures to God’s immanence. This may manifest most clearly in the agri-food systems that provide our ‘daily bread’.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1785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FD9197FF-BF55-8A58-69DC-FB9F8E4D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347" y="1447800"/>
            <a:ext cx="5434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Solving societal problems can be a lucrative business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0E567-CAD7-424F-A804-84550E74301C}"/>
              </a:ext>
            </a:extLst>
          </p:cNvPr>
          <p:cNvSpPr txBox="1"/>
          <p:nvPr/>
        </p:nvSpPr>
        <p:spPr>
          <a:xfrm>
            <a:off x="6206591" y="322838"/>
            <a:ext cx="503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should we care?</a:t>
            </a:r>
          </a:p>
        </p:txBody>
      </p:sp>
      <p:pic>
        <p:nvPicPr>
          <p:cNvPr id="1026" name="Picture 2" descr="Hundreds protest in crisis-hit Sri Lanka as IMF talks loom">
            <a:extLst>
              <a:ext uri="{FF2B5EF4-FFF2-40B4-BE49-F238E27FC236}">
                <a16:creationId xmlns:a16="http://schemas.microsoft.com/office/drawing/2014/main" id="{1333E580-9D8F-92D3-CEDB-6918E888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523130"/>
            <a:ext cx="5495832" cy="28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C9103-7420-9E84-FE9D-EC75923FBC72}"/>
              </a:ext>
            </a:extLst>
          </p:cNvPr>
          <p:cNvSpPr txBox="1"/>
          <p:nvPr/>
        </p:nvSpPr>
        <p:spPr>
          <a:xfrm>
            <a:off x="6400801" y="1447800"/>
            <a:ext cx="5434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Human rights, sociopolitical stability, and macroeconomic growth and stability all depend on food security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799F0-0967-F70B-A51F-1D85CD450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29" y="2508462"/>
            <a:ext cx="5477435" cy="41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4CD45E33-41F4-4A0D-A123-3E086237D1B3}"/>
              </a:ext>
            </a:extLst>
          </p:cNvPr>
          <p:cNvSpPr txBox="1">
            <a:spLocks/>
          </p:cNvSpPr>
          <p:nvPr/>
        </p:nvSpPr>
        <p:spPr bwMode="auto">
          <a:xfrm>
            <a:off x="5027942" y="66675"/>
            <a:ext cx="689971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Don’t despair, but don’t dally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910AC9-9865-E498-7DB7-D9DF17D12300}"/>
              </a:ext>
            </a:extLst>
          </p:cNvPr>
          <p:cNvSpPr txBox="1"/>
          <p:nvPr/>
        </p:nvSpPr>
        <p:spPr>
          <a:xfrm>
            <a:off x="1119351" y="1447800"/>
            <a:ext cx="1089732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The world faces a food security crisis because land, water and biochemical constraints increasingly bind in the face of growing demand, slowing progress. We have prevailed before in food crises and can again … will we?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Requires: </a:t>
            </a:r>
          </a:p>
          <a:p>
            <a:pPr marL="514350" indent="-514350">
              <a:buAutoNum type="romanLcParenBoth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doubly progressive strategy – trust science and support the poor</a:t>
            </a:r>
          </a:p>
          <a:p>
            <a:pPr marL="514350" indent="-514350">
              <a:buAutoNum type="romanLcParenBoth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focus on HERS objectives and invest in STI, incl. circularity,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      de-</a:t>
            </a:r>
            <a:r>
              <a:rPr lang="en-US" sz="2400" b="1" dirty="0" err="1">
                <a:solidFill>
                  <a:schemeClr val="bg1"/>
                </a:solidFill>
                <a:latin typeface="Georgia" pitchFamily="18" charset="0"/>
              </a:rPr>
              <a:t>agrarianization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, and true cost public procurement</a:t>
            </a:r>
          </a:p>
          <a:p>
            <a:pPr marL="514350" indent="-514350">
              <a:buAutoNum type="romanLcParenBoth"/>
            </a:pP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Thank you for your time and interest!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What questions can I answer for you?</a:t>
            </a:r>
            <a:endParaRPr lang="en-US" sz="3200" b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lvl="1"/>
            <a:endParaRPr lang="en-US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Indisputable successes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C3E5F-AF45-5BDB-E71D-F4408FF9129C}"/>
              </a:ext>
            </a:extLst>
          </p:cNvPr>
          <p:cNvSpPr txBox="1"/>
          <p:nvPr/>
        </p:nvSpPr>
        <p:spPr>
          <a:xfrm>
            <a:off x="761296" y="1368396"/>
            <a:ext cx="10847839" cy="60126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Humankind has tapped Mother Earth well, dramatically expanding global food supply to enable massive population growth while sharply reducing malnutrition rates: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Global pop grew from 2/3/4 bn in 1928/1960/1975 to </a:t>
            </a: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8 bn now 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… but ag total factor productivity (TFP) and dietary energy supplies grew even faster.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Close to 6 bn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more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people get adequate Kcal today than ~100 </a:t>
            </a:r>
            <a:r>
              <a:rPr lang="en-US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ago.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4B6FAF7-F4C4-1AE0-5882-E886AC0C96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4" y="4047565"/>
            <a:ext cx="4112912" cy="27481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B9475C-0559-09EA-79FC-9078BC1B3B33}"/>
              </a:ext>
            </a:extLst>
          </p:cNvPr>
          <p:cNvGrpSpPr/>
          <p:nvPr/>
        </p:nvGrpSpPr>
        <p:grpSpPr>
          <a:xfrm>
            <a:off x="4852936" y="4545056"/>
            <a:ext cx="7339064" cy="1888015"/>
            <a:chOff x="4577140" y="2931409"/>
            <a:chExt cx="7339064" cy="188801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4FC271-5D1D-C52D-A29C-D129CD057DCF}"/>
                </a:ext>
              </a:extLst>
            </p:cNvPr>
            <p:cNvGrpSpPr/>
            <p:nvPr/>
          </p:nvGrpSpPr>
          <p:grpSpPr>
            <a:xfrm>
              <a:off x="4577140" y="2931409"/>
              <a:ext cx="7339064" cy="1888015"/>
              <a:chOff x="1609653" y="2805836"/>
              <a:chExt cx="13364721" cy="32010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C4DF4D-8B66-A0F4-73DB-930E5B066BE8}"/>
                  </a:ext>
                </a:extLst>
              </p:cNvPr>
              <p:cNvSpPr txBox="1"/>
              <p:nvPr/>
            </p:nvSpPr>
            <p:spPr>
              <a:xfrm>
                <a:off x="5748150" y="5537278"/>
                <a:ext cx="9226224" cy="46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Photo credits: IRRI,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anose="02040502050405020303" pitchFamily="18" charset="0"/>
                  </a:rPr>
                  <a:t>Edesia</a:t>
                </a:r>
                <a:r>
                  <a:rPr lang="en-US" sz="12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, Mike Gore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423D549-4B97-6D90-E2B1-8C1AEF99D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9653" y="2805836"/>
                <a:ext cx="4467090" cy="2511135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606340-8857-16E6-CAD8-754E28F18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9279" y="2931409"/>
              <a:ext cx="2174060" cy="1481078"/>
            </a:xfrm>
            <a:prstGeom prst="rect">
              <a:avLst/>
            </a:prstGeom>
          </p:spPr>
        </p:pic>
        <p:pic>
          <p:nvPicPr>
            <p:cNvPr id="13" name="Picture 2" descr="State-Of-The-Art Automation Processes Helps More Malnourished Children |  Rockwell Automation">
              <a:extLst>
                <a:ext uri="{FF2B5EF4-FFF2-40B4-BE49-F238E27FC236}">
                  <a16:creationId xmlns:a16="http://schemas.microsoft.com/office/drawing/2014/main" id="{722728C2-DB1D-BBD3-E20C-EA58F058D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193" y="2931409"/>
              <a:ext cx="1481078" cy="1481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759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But unintended effects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56757-F0FB-8856-078E-44B4DA9A8EC4}"/>
              </a:ext>
            </a:extLst>
          </p:cNvPr>
          <p:cNvSpPr txBox="1"/>
          <p:nvPr/>
        </p:nvSpPr>
        <p:spPr>
          <a:xfrm>
            <a:off x="228600" y="1447800"/>
            <a:ext cx="1196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The focus on starchy staples and calories predictably increased the relative price of nutrient-rich foods … esp. compared to ultra-processed foods made w/cheaper sugars/fats, while rising real wages rapidly boost demand for processed foods/FAFH.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Obesity became a global problem, not just (even mainly) a HIC one.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sz="3600" b="1" dirty="0">
              <a:latin typeface="Georgia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04C5FD-5751-0F91-4918-1F6082057109}"/>
              </a:ext>
            </a:extLst>
          </p:cNvPr>
          <p:cNvGrpSpPr/>
          <p:nvPr/>
        </p:nvGrpSpPr>
        <p:grpSpPr>
          <a:xfrm>
            <a:off x="2286000" y="3648956"/>
            <a:ext cx="7848600" cy="3206748"/>
            <a:chOff x="2286000" y="3648956"/>
            <a:chExt cx="7848600" cy="32067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BCB1329-0378-6A6E-29F0-72B143A04389}"/>
                </a:ext>
              </a:extLst>
            </p:cNvPr>
            <p:cNvGrpSpPr/>
            <p:nvPr/>
          </p:nvGrpSpPr>
          <p:grpSpPr>
            <a:xfrm>
              <a:off x="2286000" y="3648956"/>
              <a:ext cx="7848600" cy="2997996"/>
              <a:chOff x="776287" y="3574254"/>
              <a:chExt cx="7848600" cy="299799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DDD91A-56B7-F392-A736-3E981FC14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2487" y="3886200"/>
                <a:ext cx="7439025" cy="268605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77477C-19A1-AD60-3E80-6ECD100C2EC3}"/>
                  </a:ext>
                </a:extLst>
              </p:cNvPr>
              <p:cNvSpPr txBox="1"/>
              <p:nvPr/>
            </p:nvSpPr>
            <p:spPr>
              <a:xfrm>
                <a:off x="776287" y="3574254"/>
                <a:ext cx="784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Share of world’s overweight/obese population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228532-A44C-876A-9AA6-04F953E9D064}"/>
                </a:ext>
              </a:extLst>
            </p:cNvPr>
            <p:cNvSpPr txBox="1"/>
            <p:nvPr/>
          </p:nvSpPr>
          <p:spPr>
            <a:xfrm>
              <a:off x="2575112" y="6578705"/>
              <a:ext cx="5044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Source: Shekar and Popkin 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808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D41F8-77A5-C60E-6EC2-3DB1849B2C3E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But unintended effects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E701E-FAE8-9F24-23B8-9762ED0077A8}"/>
              </a:ext>
            </a:extLst>
          </p:cNvPr>
          <p:cNvSpPr txBox="1"/>
          <p:nvPr/>
        </p:nvSpPr>
        <p:spPr>
          <a:xfrm>
            <a:off x="850900" y="1397000"/>
            <a:ext cx="1109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More agri-food production, waste, and processing has overtaxed natural resources, esp. water, soils and climate. </a:t>
            </a:r>
            <a:endParaRPr lang="en-US" sz="3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97966-708C-116F-6100-B168CC19A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076" y="4101967"/>
            <a:ext cx="4346824" cy="24548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AB9FD-9139-3619-9E1A-03650A3CF966}"/>
              </a:ext>
            </a:extLst>
          </p:cNvPr>
          <p:cNvSpPr txBox="1"/>
          <p:nvPr/>
        </p:nvSpPr>
        <p:spPr>
          <a:xfrm>
            <a:off x="993097" y="2281641"/>
            <a:ext cx="1061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- Globally, agriculture uses ~70% of water withdrawals, &gt;80% in Africa and Asia. Key river basins suffer serious water stress. Worse w/climate change.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- Soil nutrients depletion a problem almost everywhere, esp. in poorest areas.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- Ag accounts f0r 24% GHG emissions (and could be a net C/N sink instead).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6EA5E3-C531-B19F-70FB-2F9B69045F45}"/>
              </a:ext>
            </a:extLst>
          </p:cNvPr>
          <p:cNvSpPr txBox="1"/>
          <p:nvPr/>
        </p:nvSpPr>
        <p:spPr>
          <a:xfrm>
            <a:off x="2389764" y="6183111"/>
            <a:ext cx="370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</a:rPr>
              <a:t>Ag soils N, P and K fluxes in sub-Saharan Africa, 1983-2002</a:t>
            </a:r>
          </a:p>
          <a:p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Source: Barrett and Bevis </a:t>
            </a:r>
            <a:r>
              <a:rPr lang="en-US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Nature Geoscience 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2015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D581D6-A3BF-EF27-8F33-4C5B4E98AFCD}"/>
              </a:ext>
            </a:extLst>
          </p:cNvPr>
          <p:cNvGrpSpPr/>
          <p:nvPr/>
        </p:nvGrpSpPr>
        <p:grpSpPr>
          <a:xfrm>
            <a:off x="2457449" y="3771900"/>
            <a:ext cx="3526955" cy="2369298"/>
            <a:chOff x="3886977" y="2249578"/>
            <a:chExt cx="3957612" cy="27930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A0828A6-FFBB-ABD4-2C81-D02DD720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4101"/>
            <a:stretch/>
          </p:blipFill>
          <p:spPr>
            <a:xfrm>
              <a:off x="3886977" y="2249578"/>
              <a:ext cx="3957612" cy="279307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76B527-E9C7-2D64-C727-76B109805C0E}"/>
                </a:ext>
              </a:extLst>
            </p:cNvPr>
            <p:cNvCxnSpPr>
              <a:cxnSpLocks/>
            </p:cNvCxnSpPr>
            <p:nvPr/>
          </p:nvCxnSpPr>
          <p:spPr>
            <a:xfrm>
              <a:off x="4363570" y="3139888"/>
              <a:ext cx="3026445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86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Now a global food security ‘crisis’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8521" y="2585783"/>
            <a:ext cx="838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Is there a food security crisis currently?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4B440B-304D-1ED3-1EC5-5C072F035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7" y="1358226"/>
            <a:ext cx="2018754" cy="2655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3802B-2E31-3E51-8E07-AD9672DC761E}"/>
              </a:ext>
            </a:extLst>
          </p:cNvPr>
          <p:cNvSpPr txBox="1"/>
          <p:nvPr/>
        </p:nvSpPr>
        <p:spPr>
          <a:xfrm>
            <a:off x="6736258" y="1484674"/>
            <a:ext cx="4043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“A Global Food Crisis Looms” – </a:t>
            </a:r>
            <a:r>
              <a:rPr lang="en-US" sz="1600" i="1" dirty="0">
                <a:solidFill>
                  <a:srgbClr val="FF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New York Times, Apr 2020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65CC0-F85F-9C5B-1951-327FA1BF58E2}"/>
              </a:ext>
            </a:extLst>
          </p:cNvPr>
          <p:cNvSpPr txBox="1"/>
          <p:nvPr/>
        </p:nvSpPr>
        <p:spPr>
          <a:xfrm>
            <a:off x="3030106" y="1407014"/>
            <a:ext cx="32792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“The World Is Headed for a Food Security Crisis” </a:t>
            </a:r>
          </a:p>
          <a:p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– Time, Mar 2018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625578-035A-BC24-ED98-2EE6C6EDC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276" y="3996963"/>
            <a:ext cx="4718957" cy="2752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CE3A7-68EF-076C-6CDB-0D488C81B07E}"/>
              </a:ext>
            </a:extLst>
          </p:cNvPr>
          <p:cNvSpPr txBox="1"/>
          <p:nvPr/>
        </p:nvSpPr>
        <p:spPr>
          <a:xfrm>
            <a:off x="2533755" y="3361452"/>
            <a:ext cx="4510714" cy="28226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Yes, increased human suffering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8B0A-6624-C221-526D-EF15959C825C}"/>
              </a:ext>
            </a:extLst>
          </p:cNvPr>
          <p:cNvSpPr txBox="1"/>
          <p:nvPr/>
        </p:nvSpPr>
        <p:spPr>
          <a:xfrm>
            <a:off x="7059704" y="3386220"/>
            <a:ext cx="4975173" cy="28226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    … but crisis ≈ stalled progress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0521C-8BF0-E7AA-B4DD-F7AA5A31E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991" y="3860564"/>
            <a:ext cx="4800600" cy="27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5E5AC-D1FC-4722-88E1-6CBEE1AE0AF1}"/>
              </a:ext>
            </a:extLst>
          </p:cNvPr>
          <p:cNvGrpSpPr/>
          <p:nvPr/>
        </p:nvGrpSpPr>
        <p:grpSpPr>
          <a:xfrm>
            <a:off x="2630020" y="2649071"/>
            <a:ext cx="6931959" cy="4064551"/>
            <a:chOff x="876300" y="923925"/>
            <a:chExt cx="7391400" cy="5010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1DDB42-660E-120E-641A-3317610FF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0" y="923925"/>
              <a:ext cx="7391400" cy="50101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8B0305-9334-77A9-8B8A-1BE3C9BDA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73" y="1215719"/>
              <a:ext cx="274832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CC3E5F-AF45-5BDB-E71D-F4408FF9129C}"/>
              </a:ext>
            </a:extLst>
          </p:cNvPr>
          <p:cNvSpPr txBox="1"/>
          <p:nvPr/>
        </p:nvSpPr>
        <p:spPr>
          <a:xfrm>
            <a:off x="761296" y="1505682"/>
            <a:ext cx="10669407" cy="60126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Demand growth has outpaced supply growth since roughly 2000. This brought higher – and more volatile – commodity prices. 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7921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0874" y="1447800"/>
            <a:ext cx="11264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Main long-run drivers: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1. Robust food demand growth, almost entirely in Asia and Africa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Due mainly to population/income growth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        (and urbanization).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Policies don’t slow/shift demand much.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A4A51C-866F-7583-862F-76F449B0B088}"/>
              </a:ext>
            </a:extLst>
          </p:cNvPr>
          <p:cNvGrpSpPr/>
          <p:nvPr/>
        </p:nvGrpSpPr>
        <p:grpSpPr>
          <a:xfrm>
            <a:off x="7339986" y="2312894"/>
            <a:ext cx="4123632" cy="4303665"/>
            <a:chOff x="5445979" y="1809756"/>
            <a:chExt cx="3666490" cy="5087999"/>
          </a:xfrm>
        </p:grpSpPr>
        <p:pic>
          <p:nvPicPr>
            <p:cNvPr id="19" name="Picture 18" descr="A close up of a map&#10;&#10;Description automatically generated">
              <a:extLst>
                <a:ext uri="{FF2B5EF4-FFF2-40B4-BE49-F238E27FC236}">
                  <a16:creationId xmlns:a16="http://schemas.microsoft.com/office/drawing/2014/main" id="{C7C62E1A-CADB-B0FC-312D-1488FD7ADD9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979" y="1809756"/>
              <a:ext cx="3666490" cy="4953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F0E50F-8000-0B4A-EDBF-463322C63C4C}"/>
                </a:ext>
              </a:extLst>
            </p:cNvPr>
            <p:cNvSpPr txBox="1"/>
            <p:nvPr/>
          </p:nvSpPr>
          <p:spPr>
            <a:xfrm>
              <a:off x="5867400" y="6485757"/>
              <a:ext cx="2895600" cy="411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Georgia" panose="02040502050405020303" pitchFamily="18" charset="0"/>
                  <a:hlinkClick r:id="rId4"/>
                </a:rPr>
                <a:t>Vollset</a:t>
              </a:r>
              <a:r>
                <a:rPr lang="en-US" sz="1200" dirty="0">
                  <a:latin typeface="Georgia" panose="02040502050405020303" pitchFamily="18" charset="0"/>
                  <a:hlinkClick r:id="rId4"/>
                </a:rPr>
                <a:t> et al. </a:t>
              </a:r>
              <a:r>
                <a:rPr lang="en-US" sz="1200" i="1" dirty="0">
                  <a:latin typeface="Georgia" panose="02040502050405020303" pitchFamily="18" charset="0"/>
                  <a:hlinkClick r:id="rId4"/>
                </a:rPr>
                <a:t>Lancet</a:t>
              </a:r>
              <a:r>
                <a:rPr lang="en-US" sz="1200" dirty="0">
                  <a:latin typeface="Georgia" panose="02040502050405020303" pitchFamily="18" charset="0"/>
                  <a:hlinkClick r:id="rId4"/>
                </a:rPr>
                <a:t> 2020</a:t>
              </a:r>
              <a:endParaRPr lang="en-US" sz="1200" dirty="0">
                <a:latin typeface="Georgia" panose="02040502050405020303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7888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A808F7-9058-6393-DF98-8A800EB59E5A}"/>
              </a:ext>
            </a:extLst>
          </p:cNvPr>
          <p:cNvGrpSpPr/>
          <p:nvPr/>
        </p:nvGrpSpPr>
        <p:grpSpPr>
          <a:xfrm>
            <a:off x="2779663" y="3756124"/>
            <a:ext cx="3213265" cy="3006753"/>
            <a:chOff x="8941253" y="2673703"/>
            <a:chExt cx="3213265" cy="3006753"/>
          </a:xfrm>
        </p:grpSpPr>
        <p:pic>
          <p:nvPicPr>
            <p:cNvPr id="11" name="Picture 1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75487DD-C28B-E207-3747-031D4E4C2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06" t="54020" r="2366" b="6176"/>
            <a:stretch/>
          </p:blipFill>
          <p:spPr>
            <a:xfrm>
              <a:off x="9001183" y="2673703"/>
              <a:ext cx="3153335" cy="27297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1347C1-174E-C6F1-020B-0073F219CA70}"/>
                </a:ext>
              </a:extLst>
            </p:cNvPr>
            <p:cNvSpPr txBox="1"/>
            <p:nvPr/>
          </p:nvSpPr>
          <p:spPr>
            <a:xfrm>
              <a:off x="8941253" y="5403457"/>
              <a:ext cx="3213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</a:t>
              </a:r>
              <a:r>
                <a:rPr lang="en-US" sz="12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: The Economist </a:t>
              </a:r>
              <a:r>
                <a:rPr lang="en-US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June 25,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40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21331" y="1257511"/>
            <a:ext cx="7299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lvl="1"/>
            <a:endParaRPr lang="en-US" sz="2400" b="1" dirty="0">
              <a:latin typeface="Georgia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95EC1-61A1-7569-EC86-43DDE45C5365}"/>
              </a:ext>
            </a:extLst>
          </p:cNvPr>
          <p:cNvSpPr txBox="1"/>
          <p:nvPr/>
        </p:nvSpPr>
        <p:spPr>
          <a:xfrm>
            <a:off x="1284147" y="1278129"/>
            <a:ext cx="10630010" cy="140801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2. Increasingly strong headwinds for supply growth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Land/water constraints + climate change + slowing productivity growth   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         	</a:t>
            </a:r>
          </a:p>
          <a:p>
            <a:pPr algn="r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1F579A-D431-7FCF-4601-C7655288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29" y="2249578"/>
            <a:ext cx="2642909" cy="3499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D8D36-00AD-680E-C66C-4D94A03FE653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1B5E9-F470-F6DD-E836-062859E39D35}"/>
              </a:ext>
            </a:extLst>
          </p:cNvPr>
          <p:cNvSpPr txBox="1"/>
          <p:nvPr/>
        </p:nvSpPr>
        <p:spPr>
          <a:xfrm>
            <a:off x="564729" y="5786749"/>
            <a:ext cx="4112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eorgia" panose="02040502050405020303" pitchFamily="18" charset="0"/>
              </a:rPr>
              <a:t>Source: https://www.globalagriculture.org/report-topics/water.html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9BE06-9E1C-A8AB-AA0D-86A770D43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568" y="2319790"/>
            <a:ext cx="4285479" cy="342900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961C5E8-707E-7ADB-EA51-70FF99D3153B}"/>
              </a:ext>
            </a:extLst>
          </p:cNvPr>
          <p:cNvSpPr txBox="1">
            <a:spLocks/>
          </p:cNvSpPr>
          <p:nvPr/>
        </p:nvSpPr>
        <p:spPr>
          <a:xfrm>
            <a:off x="8202643" y="5332138"/>
            <a:ext cx="3989357" cy="905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Ag R&amp;D productivity growth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-4-6%/</a:t>
            </a:r>
            <a:r>
              <a:rPr lang="en-US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yr</a:t>
            </a: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Georgia" panose="02040502050405020303" pitchFamily="18" charset="0"/>
              </a:rPr>
              <a:t>(Bloom et al. </a:t>
            </a:r>
            <a:r>
              <a:rPr lang="en-US" sz="1800" i="1" dirty="0">
                <a:solidFill>
                  <a:schemeClr val="bg1"/>
                </a:solidFill>
                <a:latin typeface="Georgia" panose="02040502050405020303" pitchFamily="18" charset="0"/>
              </a:rPr>
              <a:t>AER </a:t>
            </a:r>
            <a:r>
              <a:rPr lang="en-US" sz="1800" dirty="0">
                <a:solidFill>
                  <a:schemeClr val="bg1"/>
                </a:solidFill>
                <a:latin typeface="Georgia" panose="02040502050405020303" pitchFamily="18" charset="0"/>
              </a:rPr>
              <a:t>2020)</a:t>
            </a:r>
          </a:p>
          <a:p>
            <a:pPr marL="0" indent="0">
              <a:buFont typeface="Wingdings" charset="2"/>
              <a:buNone/>
            </a:pPr>
            <a:endParaRPr lang="en-US" sz="1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7C3F3E-825C-C5CC-C9AA-694224E89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147" y="2840672"/>
            <a:ext cx="3962400" cy="24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IFPRI Zoom">
  <a:themeElements>
    <a:clrScheme name="IFPRI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2BA45"/>
      </a:accent1>
      <a:accent2>
        <a:srgbClr val="00AE9A"/>
      </a:accent2>
      <a:accent3>
        <a:srgbClr val="EF463B"/>
      </a:accent3>
      <a:accent4>
        <a:srgbClr val="F7921E"/>
      </a:accent4>
      <a:accent5>
        <a:srgbClr val="8850A0"/>
      </a:accent5>
      <a:accent6>
        <a:srgbClr val="007DB3"/>
      </a:accent6>
      <a:hlink>
        <a:srgbClr val="3C5567"/>
      </a:hlink>
      <a:folHlink>
        <a:srgbClr val="95C94F"/>
      </a:folHlink>
    </a:clrScheme>
    <a:fontScheme name="IFPRI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algn="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7A8DB8B-EB9A-4DE6-95F0-E88809FC0F81}" vid="{51B3EFE2-C9CC-4BCD-AD85-8CCB3FF5B95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IFPRI Presentation Template_Dark_Zoom</Template>
  <TotalTime>2439</TotalTime>
  <Words>1552</Words>
  <Application>Microsoft Office PowerPoint</Application>
  <PresentationFormat>Widescreen</PresentationFormat>
  <Paragraphs>166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Aharoni</vt:lpstr>
      <vt:lpstr>Arial</vt:lpstr>
      <vt:lpstr>Calibri</vt:lpstr>
      <vt:lpstr>Calibri Light</vt:lpstr>
      <vt:lpstr>Courier New</vt:lpstr>
      <vt:lpstr>Georgia</vt:lpstr>
      <vt:lpstr>Wingdings</vt:lpstr>
      <vt:lpstr>Work Sans 1</vt:lpstr>
      <vt:lpstr>Work Sans 2</vt:lpstr>
      <vt:lpstr>Work Sans 3</vt:lpstr>
      <vt:lpstr>IFPRI Zoom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IFPRI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Barrett</dc:creator>
  <cp:lastModifiedBy>Chris Barrett</cp:lastModifiedBy>
  <cp:revision>63</cp:revision>
  <dcterms:created xsi:type="dcterms:W3CDTF">2021-03-10T01:54:34Z</dcterms:created>
  <dcterms:modified xsi:type="dcterms:W3CDTF">2023-06-21T19:45:44Z</dcterms:modified>
</cp:coreProperties>
</file>